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8" r:id="rId2"/>
    <p:sldId id="310" r:id="rId3"/>
    <p:sldId id="327" r:id="rId4"/>
    <p:sldId id="311" r:id="rId5"/>
    <p:sldId id="312" r:id="rId6"/>
    <p:sldId id="313" r:id="rId7"/>
    <p:sldId id="328" r:id="rId8"/>
    <p:sldId id="314" r:id="rId9"/>
    <p:sldId id="324" r:id="rId10"/>
    <p:sldId id="315" r:id="rId11"/>
    <p:sldId id="316" r:id="rId12"/>
    <p:sldId id="317" r:id="rId13"/>
    <p:sldId id="318" r:id="rId14"/>
    <p:sldId id="319" r:id="rId15"/>
    <p:sldId id="321" r:id="rId16"/>
    <p:sldId id="322" r:id="rId17"/>
    <p:sldId id="323" r:id="rId18"/>
    <p:sldId id="325" r:id="rId19"/>
    <p:sldId id="32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4EA"/>
    <a:srgbClr val="B2C3EA"/>
    <a:srgbClr val="AED6EE"/>
    <a:srgbClr val="B0DEEC"/>
    <a:srgbClr val="ACD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35" autoAdjust="0"/>
    <p:restoredTop sz="95405" autoAdjust="0"/>
  </p:normalViewPr>
  <p:slideViewPr>
    <p:cSldViewPr snapToGrid="0">
      <p:cViewPr varScale="1">
        <p:scale>
          <a:sx n="86" d="100"/>
          <a:sy n="86" d="100"/>
        </p:scale>
        <p:origin x="44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81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esser\AppData\Local\Microsoft\Windows\Temporary%20Internet%20Files\Content.Outlook\XQ7KICN2\PublicGood_Average%25donation_S201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Public Good Average</a:t>
            </a:r>
            <a:r>
              <a:rPr lang="en-US" baseline="0"/>
              <a:t> Donation % Per Round</a:t>
            </a:r>
          </a:p>
          <a:p>
            <a:pPr>
              <a:defRPr/>
            </a:pPr>
            <a:r>
              <a:rPr lang="en-US" baseline="0"/>
              <a:t>(Class Average)</a:t>
            </a: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'[PublicGood_Average%donation_S2012.xlsx]Average'!$A$9</c:f>
              <c:strCache>
                <c:ptCount val="1"/>
                <c:pt idx="0">
                  <c:v>Class Average</c:v>
                </c:pt>
              </c:strCache>
            </c:strRef>
          </c:tx>
          <c:marker>
            <c:symbol val="none"/>
          </c:marker>
          <c:val>
            <c:numRef>
              <c:f>'[PublicGood_Average%donation_S2012.xlsx]Average'!$B$9:$K$9</c:f>
              <c:numCache>
                <c:formatCode>0.00%</c:formatCode>
                <c:ptCount val="10"/>
                <c:pt idx="0">
                  <c:v>0.38232993197278947</c:v>
                </c:pt>
                <c:pt idx="1">
                  <c:v>0.40639455782312922</c:v>
                </c:pt>
                <c:pt idx="2">
                  <c:v>0.3717517006802723</c:v>
                </c:pt>
                <c:pt idx="3">
                  <c:v>0.37629251700680277</c:v>
                </c:pt>
                <c:pt idx="4">
                  <c:v>0.33491496598639503</c:v>
                </c:pt>
                <c:pt idx="5">
                  <c:v>0.83452380952381</c:v>
                </c:pt>
                <c:pt idx="6">
                  <c:v>0.76151360544217694</c:v>
                </c:pt>
                <c:pt idx="7">
                  <c:v>0.72409863945578312</c:v>
                </c:pt>
                <c:pt idx="8">
                  <c:v>0.7034693877551017</c:v>
                </c:pt>
                <c:pt idx="9">
                  <c:v>0.66115646258503435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5664240"/>
        <c:axId val="2025664784"/>
      </c:lineChart>
      <c:catAx>
        <c:axId val="20256642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Round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crossAx val="2025664784"/>
        <c:crosses val="autoZero"/>
        <c:auto val="1"/>
        <c:lblAlgn val="ctr"/>
        <c:lblOffset val="100"/>
        <c:noMultiLvlLbl val="0"/>
      </c:catAx>
      <c:valAx>
        <c:axId val="2025664784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Donation Percentage</a:t>
                </a:r>
              </a:p>
            </c:rich>
          </c:tx>
          <c:layout/>
          <c:overlay val="0"/>
        </c:title>
        <c:numFmt formatCode="0%" sourceLinked="0"/>
        <c:majorTickMark val="none"/>
        <c:minorTickMark val="none"/>
        <c:tickLblPos val="nextTo"/>
        <c:crossAx val="20256642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3E4C0-547D-408B-9967-5A8979C16DB9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8D218-18D5-4C1B-AA36-C85DE7659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5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8D218-18D5-4C1B-AA36-C85DE76596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54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827" y="148966"/>
            <a:ext cx="9144000" cy="15240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0432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1062" y="2303204"/>
            <a:ext cx="9144000" cy="374661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0" y="1707891"/>
            <a:ext cx="12145532" cy="51435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03410" y="6307110"/>
            <a:ext cx="4424737" cy="320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14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14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1400" dirty="0" smtClean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https://www1.udel.edu/lock-down/ocm-graphics/internal/UDPrimaryLogo2945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1" y="6238875"/>
            <a:ext cx="1121963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4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27" y="110425"/>
            <a:ext cx="10661073" cy="77585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27" y="1100403"/>
            <a:ext cx="10661073" cy="50765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426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0" y="902456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 smtClean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594"/>
            <a:ext cx="10515600" cy="54451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48180"/>
            <a:ext cx="5181600" cy="532878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48180"/>
            <a:ext cx="5181600" cy="532878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-2630" y="652758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1141368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 smtClean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3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4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053"/>
            <a:ext cx="10515600" cy="595456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0" y="853179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 smtClean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2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9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 smtClean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 smtClean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4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930400" y="6245225"/>
            <a:ext cx="2540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70E7F7-4B0D-406E-B713-7A24CCF82D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4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9753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30400" y="1600201"/>
            <a:ext cx="47244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0" y="1600201"/>
            <a:ext cx="47244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930400" y="6245225"/>
            <a:ext cx="2540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325C4-0896-4B5D-9B87-92C43A42EA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8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1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9.png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55765" y="2046941"/>
            <a:ext cx="5565181" cy="3911699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6000" b="1" dirty="0" smtClean="0"/>
              <a:t>APEC 100</a:t>
            </a:r>
            <a:br>
              <a:rPr lang="en-US" sz="6000" b="1" dirty="0" smtClean="0"/>
            </a:br>
            <a:r>
              <a:rPr lang="en-US" sz="6000" b="1" dirty="0" smtClean="0"/>
              <a:t>Sustainable Development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18546" y="998048"/>
            <a:ext cx="9664972" cy="7650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/>
              <a:t>Where Do We Go From Here?</a:t>
            </a:r>
            <a:endParaRPr lang="en-US" sz="3600" b="1" dirty="0" smtClean="0"/>
          </a:p>
        </p:txBody>
      </p:sp>
      <p:pic>
        <p:nvPicPr>
          <p:cNvPr id="2" name="Picture 2" descr="C:\Documents and Settings\messer\My Documents\Cropper Captures\CropperCapture[3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2323" y="2356936"/>
            <a:ext cx="3899073" cy="39090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193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498" name="Group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924855"/>
              </p:ext>
            </p:extLst>
          </p:nvPr>
        </p:nvGraphicFramePr>
        <p:xfrm>
          <a:off x="2743200" y="1169284"/>
          <a:ext cx="7696200" cy="5526792"/>
        </p:xfrm>
        <a:graphic>
          <a:graphicData uri="http://schemas.openxmlformats.org/drawingml/2006/table">
            <a:tbl>
              <a:tblPr/>
              <a:tblGrid>
                <a:gridCol w="2351088"/>
                <a:gridCol w="2779712"/>
                <a:gridCol w="2565400"/>
              </a:tblGrid>
              <a:tr h="11549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RIVAL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NON-RIVAL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44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EXCLUDABLE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Private Goods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 Strawberries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 Blue Jeans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Club Goods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endParaRPr kumimoji="0" lang="en-US" sz="24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Exercise Gym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Pay-per-view TV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7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NON-EXCLUDABLE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Common Pool Resources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 Fish in the ocean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 Roads in rush hour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Pollution in a lake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Public Goods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Garamond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 Lab Experiment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 Clean Air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0000"/>
                        <a:buFont typeface="Wingdings" pitchFamily="2" charset="2"/>
                        <a:buChar char="v"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Garamond" pitchFamily="18" charset="0"/>
                        </a:rPr>
                        <a:t> Street Signs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01DE43-A51C-4AE9-BB10-CAEA8BF0080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51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686800" cy="715962"/>
          </a:xfrm>
        </p:spPr>
        <p:txBody>
          <a:bodyPr/>
          <a:lstStyle/>
          <a:p>
            <a:pPr eaLnBrk="1" hangingPunct="1"/>
            <a:r>
              <a:rPr lang="en-US" dirty="0">
                <a:latin typeface="Garamond" pitchFamily="18" charset="0"/>
              </a:rPr>
              <a:t>Negative Externalities: What to Do?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3380" y="1295400"/>
            <a:ext cx="7838982" cy="541020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dirty="0" smtClean="0">
                <a:latin typeface="Garamond" pitchFamily="18" charset="0"/>
              </a:rPr>
              <a:t>Compensate those harmed directly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 smtClean="0">
                <a:latin typeface="Garamond" pitchFamily="18" charset="0"/>
              </a:rPr>
              <a:t>Property rights assumption (</a:t>
            </a:r>
            <a:r>
              <a:rPr lang="en-US" dirty="0" err="1" smtClean="0">
                <a:latin typeface="Garamond" pitchFamily="18" charset="0"/>
              </a:rPr>
              <a:t>Coase</a:t>
            </a:r>
            <a:r>
              <a:rPr lang="en-US" dirty="0" smtClean="0">
                <a:latin typeface="Garamond" pitchFamily="18" charset="0"/>
              </a:rPr>
              <a:t> Theorem)</a:t>
            </a:r>
          </a:p>
          <a:p>
            <a:pPr eaLnBrk="1" hangingPunct="1">
              <a:lnSpc>
                <a:spcPct val="110000"/>
              </a:lnSpc>
            </a:pPr>
            <a:endParaRPr lang="en-US" dirty="0" smtClean="0">
              <a:latin typeface="Garamond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dirty="0" smtClean="0">
                <a:latin typeface="Garamond" pitchFamily="18" charset="0"/>
              </a:rPr>
              <a:t>Lawsuits</a:t>
            </a:r>
          </a:p>
          <a:p>
            <a:pPr eaLnBrk="1" hangingPunct="1">
              <a:lnSpc>
                <a:spcPct val="110000"/>
              </a:lnSpc>
            </a:pPr>
            <a:endParaRPr lang="en-US" dirty="0" smtClean="0">
              <a:latin typeface="Garamond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dirty="0" smtClean="0">
                <a:latin typeface="Garamond" pitchFamily="18" charset="0"/>
              </a:rPr>
              <a:t>Pollution Standards (Command-and-Control)</a:t>
            </a:r>
          </a:p>
          <a:p>
            <a:pPr eaLnBrk="1" hangingPunct="1">
              <a:lnSpc>
                <a:spcPct val="110000"/>
              </a:lnSpc>
            </a:pPr>
            <a:endParaRPr lang="en-US" dirty="0" smtClean="0">
              <a:latin typeface="Garamond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dirty="0" smtClean="0">
                <a:latin typeface="Garamond" pitchFamily="18" charset="0"/>
              </a:rPr>
              <a:t>Tax Pollution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 smtClean="0">
                <a:latin typeface="Garamond" pitchFamily="18" charset="0"/>
              </a:rPr>
              <a:t>Examples (Solid waste pay-per-throw policy, turtle harvest tax, water pollution taxes, development impact fees)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 smtClean="0">
                <a:latin typeface="Garamond" pitchFamily="18" charset="0"/>
              </a:rPr>
              <a:t>Finding appropriate tax rates</a:t>
            </a:r>
          </a:p>
          <a:p>
            <a:pPr lvl="1" eaLnBrk="1" hangingPunct="1">
              <a:lnSpc>
                <a:spcPct val="110000"/>
              </a:lnSpc>
            </a:pPr>
            <a:endParaRPr lang="en-US" dirty="0" smtClean="0">
              <a:latin typeface="Garamond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dirty="0" smtClean="0">
                <a:latin typeface="Garamond" pitchFamily="18" charset="0"/>
              </a:rPr>
              <a:t>Marketable Permits</a:t>
            </a:r>
            <a:endParaRPr lang="en-US" dirty="0">
              <a:latin typeface="Garamon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7BF259-FD0B-45FB-A0A9-1A7BA913AE9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7" descr="Bristol Bay fish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8797773" y="1750040"/>
            <a:ext cx="3129366" cy="4126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81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2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2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2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2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2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2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2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2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79394" y="0"/>
            <a:ext cx="11712606" cy="852256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aramond" pitchFamily="18" charset="0"/>
              </a:rPr>
              <a:t> Economic Benefits of Protecting Natural Systems and Green Infrastructure</a:t>
            </a:r>
            <a:endParaRPr lang="en-US" sz="2800" dirty="0">
              <a:latin typeface="Garamond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83581" y="1118586"/>
            <a:ext cx="6977848" cy="55108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Garamond" pitchFamily="18" charset="0"/>
              </a:rPr>
              <a:t>Economics as a humanistic philosophical perspective</a:t>
            </a:r>
          </a:p>
          <a:p>
            <a:pPr>
              <a:lnSpc>
                <a:spcPct val="90000"/>
              </a:lnSpc>
              <a:defRPr/>
            </a:pPr>
            <a:endParaRPr lang="en-US" dirty="0" smtClean="0">
              <a:latin typeface="Garamond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Garamond" pitchFamily="18" charset="0"/>
              </a:rPr>
              <a:t>“Use Value”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300" dirty="0">
                <a:solidFill>
                  <a:srgbClr val="000000"/>
                </a:solidFill>
                <a:latin typeface="Garamond" pitchFamily="18" charset="0"/>
              </a:rPr>
              <a:t>Ecosystem Services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300" dirty="0">
                <a:solidFill>
                  <a:srgbClr val="000000"/>
                </a:solidFill>
                <a:latin typeface="Garamond" pitchFamily="18" charset="0"/>
              </a:rPr>
              <a:t>Wetlands &amp; water filtration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300" dirty="0">
                <a:solidFill>
                  <a:srgbClr val="000000"/>
                </a:solidFill>
                <a:latin typeface="Garamond" pitchFamily="18" charset="0"/>
              </a:rPr>
              <a:t>Trees, forests, and air cleaning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300" dirty="0">
                <a:solidFill>
                  <a:srgbClr val="000000"/>
                </a:solidFill>
                <a:latin typeface="Garamond" pitchFamily="18" charset="0"/>
              </a:rPr>
              <a:t>Working lands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300" dirty="0">
                <a:solidFill>
                  <a:srgbClr val="000000"/>
                </a:solidFill>
                <a:latin typeface="Garamond" pitchFamily="18" charset="0"/>
              </a:rPr>
              <a:t>Tourism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300" dirty="0">
                <a:solidFill>
                  <a:srgbClr val="000000"/>
                </a:solidFill>
                <a:latin typeface="Garamond" pitchFamily="18" charset="0"/>
              </a:rPr>
              <a:t>Recreation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300" dirty="0">
                <a:solidFill>
                  <a:srgbClr val="000000"/>
                </a:solidFill>
                <a:latin typeface="Garamond" pitchFamily="18" charset="0"/>
              </a:rPr>
              <a:t>Real estate</a:t>
            </a:r>
          </a:p>
          <a:p>
            <a:pPr>
              <a:lnSpc>
                <a:spcPct val="90000"/>
              </a:lnSpc>
              <a:defRPr/>
            </a:pPr>
            <a:endParaRPr lang="en-US" dirty="0" smtClean="0">
              <a:latin typeface="Garamond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Garamond" pitchFamily="18" charset="0"/>
              </a:rPr>
              <a:t>“Future Use Value”</a:t>
            </a:r>
          </a:p>
          <a:p>
            <a:pPr marL="742950" lvl="2" indent="-342900">
              <a:defRPr/>
            </a:pPr>
            <a:r>
              <a:rPr lang="en-US" dirty="0" smtClean="0">
                <a:latin typeface="Garamond" pitchFamily="18" charset="0"/>
              </a:rPr>
              <a:t>Option to use later</a:t>
            </a:r>
          </a:p>
          <a:p>
            <a:pPr>
              <a:lnSpc>
                <a:spcPct val="90000"/>
              </a:lnSpc>
              <a:defRPr/>
            </a:pPr>
            <a:endParaRPr lang="en-US" dirty="0" smtClean="0">
              <a:latin typeface="Garamond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latin typeface="Garamond" pitchFamily="18" charset="0"/>
              </a:rPr>
              <a:t>“Non-use Value”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 smtClean="0">
                <a:latin typeface="Garamond" pitchFamily="18" charset="0"/>
              </a:rPr>
              <a:t>Existence and intrinsic values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129B41-73DD-4831-989E-0D42C2B64383}" type="slidenum">
              <a:rPr lang="en-US" smtClean="0">
                <a:latin typeface="Arial" charset="0"/>
              </a:rPr>
              <a:pPr/>
              <a:t>12</a:t>
            </a:fld>
            <a:endParaRPr lang="en-US" dirty="0" smtClean="0">
              <a:latin typeface="Arial" charset="0"/>
            </a:endParaRPr>
          </a:p>
        </p:txBody>
      </p:sp>
      <p:pic>
        <p:nvPicPr>
          <p:cNvPr id="16389" name="Picture 3" descr="NATO212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912223" y="1371600"/>
            <a:ext cx="3200400" cy="2587625"/>
          </a:xfrm>
          <a:noFill/>
          <a:ln w="3175">
            <a:solidFill>
              <a:schemeClr val="tx1"/>
            </a:solidFill>
          </a:ln>
        </p:spPr>
      </p:pic>
      <p:pic>
        <p:nvPicPr>
          <p:cNvPr id="1639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4648201"/>
            <a:ext cx="3657600" cy="1897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172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62200" y="304801"/>
            <a:ext cx="7467600" cy="1470025"/>
          </a:xfrm>
        </p:spPr>
        <p:txBody>
          <a:bodyPr/>
          <a:lstStyle/>
          <a:p>
            <a:pPr algn="ctr"/>
            <a:r>
              <a:rPr lang="en-US" dirty="0" smtClean="0"/>
              <a:t>Preserving Nature:</a:t>
            </a:r>
            <a:br>
              <a:rPr lang="en-US" dirty="0" smtClean="0"/>
            </a:br>
            <a:r>
              <a:rPr lang="en-US" dirty="0" smtClean="0"/>
              <a:t>Delaware Wild Lands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7" r="27872"/>
          <a:stretch/>
        </p:blipFill>
        <p:spPr bwMode="auto">
          <a:xfrm>
            <a:off x="5257800" y="4114800"/>
            <a:ext cx="2205446" cy="2501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286000"/>
            <a:ext cx="2438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0"/>
            <a:ext cx="3200400" cy="2171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73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87768" y="0"/>
            <a:ext cx="10298097" cy="143818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Garamond" pitchFamily="18" charset="0"/>
              </a:rPr>
              <a:t>Strategic</a:t>
            </a:r>
            <a:r>
              <a:rPr lang="en-US" dirty="0" smtClean="0">
                <a:solidFill>
                  <a:schemeClr val="tx2"/>
                </a:solidFill>
                <a:latin typeface="Garamond" pitchFamily="18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Garamond" pitchFamily="18" charset="0"/>
              </a:rPr>
              <a:t>Conservation </a:t>
            </a:r>
            <a:r>
              <a:rPr lang="en-US" dirty="0" smtClean="0">
                <a:solidFill>
                  <a:schemeClr val="tx2"/>
                </a:solidFill>
                <a:latin typeface="Garamond" pitchFamily="18" charset="0"/>
              </a:rPr>
              <a:t>in </a:t>
            </a:r>
            <a:r>
              <a:rPr lang="en-US" dirty="0" smtClean="0">
                <a:solidFill>
                  <a:schemeClr val="tx2"/>
                </a:solidFill>
                <a:latin typeface="Garamond" pitchFamily="18" charset="0"/>
              </a:rPr>
              <a:t>Pangaea</a:t>
            </a:r>
            <a:endParaRPr lang="en-US" dirty="0">
              <a:latin typeface="Garamon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F9A4E-C762-4E14-8001-E5B6E4A48DD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 t="5751" r="1321" b="50535"/>
          <a:stretch>
            <a:fillRect/>
          </a:stretch>
        </p:blipFill>
        <p:spPr bwMode="auto">
          <a:xfrm>
            <a:off x="5638800" y="3505200"/>
            <a:ext cx="4800600" cy="289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1" y="3429000"/>
            <a:ext cx="3617259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222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01336" y="2032986"/>
            <a:ext cx="11319029" cy="598588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i="1" dirty="0"/>
              <a:t>The Successes and Challenges </a:t>
            </a:r>
            <a:br>
              <a:rPr lang="en-US" i="1" dirty="0"/>
            </a:br>
            <a:r>
              <a:rPr lang="en-US" i="1" dirty="0"/>
              <a:t>of the Green Revolution</a:t>
            </a:r>
            <a:br>
              <a:rPr lang="en-US" i="1" dirty="0"/>
            </a:br>
            <a:r>
              <a:rPr lang="en-US" i="1" dirty="0"/>
              <a:t/>
            </a:r>
            <a:br>
              <a:rPr lang="en-US" i="1" dirty="0"/>
            </a:br>
            <a:r>
              <a:rPr lang="en-US" dirty="0"/>
              <a:t>The challenge of process labeling</a:t>
            </a:r>
            <a:br>
              <a:rPr lang="en-US" dirty="0"/>
            </a:br>
            <a:r>
              <a:rPr lang="en-US" i="1" dirty="0"/>
              <a:t/>
            </a:r>
            <a:br>
              <a:rPr lang="en-US" i="1" dirty="0"/>
            </a:br>
            <a:endParaRPr lang="en-US" dirty="0"/>
          </a:p>
        </p:txBody>
      </p:sp>
      <p:pic>
        <p:nvPicPr>
          <p:cNvPr id="16387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52600" y="2895601"/>
            <a:ext cx="5105400" cy="3667125"/>
          </a:xfrm>
        </p:spPr>
      </p:pic>
      <p:pic>
        <p:nvPicPr>
          <p:cNvPr id="16388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828800" y="2971800"/>
            <a:ext cx="1074242" cy="1371600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007" y="3886201"/>
            <a:ext cx="4536264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178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5319" y="274638"/>
            <a:ext cx="10884025" cy="4444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dirty="0" smtClean="0">
                <a:solidFill>
                  <a:schemeClr val="tx1"/>
                </a:solidFill>
              </a:rPr>
              <a:t>Nine Factors to Improve </a:t>
            </a:r>
            <a:r>
              <a:rPr lang="en-US" dirty="0" smtClean="0">
                <a:solidFill>
                  <a:schemeClr val="tx1"/>
                </a:solidFill>
              </a:rPr>
              <a:t>Human </a:t>
            </a:r>
            <a:r>
              <a:rPr lang="en-US" dirty="0" smtClean="0">
                <a:solidFill>
                  <a:schemeClr val="tx1"/>
                </a:solidFill>
              </a:rPr>
              <a:t>Welfare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5319" y="1251751"/>
            <a:ext cx="10422385" cy="5301449"/>
          </a:xfrm>
        </p:spPr>
        <p:txBody>
          <a:bodyPr>
            <a:normAutofit fontScale="92500"/>
          </a:bodyPr>
          <a:lstStyle/>
          <a:p>
            <a:pPr marL="684213" indent="-515938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3600" dirty="0">
                <a:latin typeface="+mj-lt"/>
              </a:rPr>
              <a:t>National unity (lack of internal conflict</a:t>
            </a:r>
            <a:r>
              <a:rPr lang="en-US" sz="3600" dirty="0" smtClean="0">
                <a:latin typeface="+mj-lt"/>
              </a:rPr>
              <a:t>)</a:t>
            </a:r>
          </a:p>
          <a:p>
            <a:pPr marL="684213" indent="-515938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3600" dirty="0" smtClean="0">
                <a:latin typeface="+mj-lt"/>
              </a:rPr>
              <a:t>Market-oriented </a:t>
            </a:r>
            <a:r>
              <a:rPr lang="en-US" sz="3600" dirty="0">
                <a:latin typeface="+mj-lt"/>
              </a:rPr>
              <a:t>economy</a:t>
            </a:r>
          </a:p>
          <a:p>
            <a:pPr marL="684213" indent="-515938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3600" dirty="0" smtClean="0">
                <a:latin typeface="+mj-lt"/>
              </a:rPr>
              <a:t>Democratic </a:t>
            </a:r>
            <a:r>
              <a:rPr lang="en-US" sz="3600" dirty="0">
                <a:latin typeface="+mj-lt"/>
              </a:rPr>
              <a:t>form of government</a:t>
            </a:r>
          </a:p>
          <a:p>
            <a:pPr marL="684213" indent="-515938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3600" dirty="0" smtClean="0">
                <a:latin typeface="+mj-lt"/>
              </a:rPr>
              <a:t>Sound </a:t>
            </a:r>
            <a:r>
              <a:rPr lang="en-US" sz="3600" dirty="0">
                <a:latin typeface="+mj-lt"/>
              </a:rPr>
              <a:t>education system</a:t>
            </a:r>
          </a:p>
          <a:p>
            <a:pPr marL="684213" indent="-515938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3600" dirty="0" smtClean="0">
                <a:latin typeface="+mj-lt"/>
              </a:rPr>
              <a:t>Protection </a:t>
            </a:r>
            <a:r>
              <a:rPr lang="en-US" sz="3600" dirty="0">
                <a:latin typeface="+mj-lt"/>
              </a:rPr>
              <a:t>of private property rights</a:t>
            </a:r>
          </a:p>
          <a:p>
            <a:pPr marL="684213" indent="-515938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3600" dirty="0" smtClean="0">
                <a:latin typeface="+mj-lt"/>
              </a:rPr>
              <a:t>Opportunity </a:t>
            </a:r>
            <a:r>
              <a:rPr lang="en-US" sz="3600" dirty="0">
                <a:latin typeface="+mj-lt"/>
              </a:rPr>
              <a:t>for social and economic mobility</a:t>
            </a:r>
          </a:p>
          <a:p>
            <a:pPr marL="684213" indent="-515938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3600" dirty="0" smtClean="0">
                <a:latin typeface="+mj-lt"/>
              </a:rPr>
              <a:t>Level </a:t>
            </a:r>
            <a:r>
              <a:rPr lang="en-US" sz="3600" dirty="0">
                <a:latin typeface="+mj-lt"/>
              </a:rPr>
              <a:t>of economic growth exceeds the level of population growth</a:t>
            </a:r>
          </a:p>
          <a:p>
            <a:pPr marL="684213" indent="-515938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3600" dirty="0" smtClean="0">
                <a:latin typeface="+mj-lt"/>
              </a:rPr>
              <a:t>Corruption </a:t>
            </a:r>
            <a:r>
              <a:rPr lang="en-US" sz="3600" dirty="0">
                <a:latin typeface="+mj-lt"/>
              </a:rPr>
              <a:t>is relative minor.</a:t>
            </a:r>
          </a:p>
          <a:p>
            <a:pPr marL="684213" indent="-515938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3600" dirty="0" smtClean="0">
                <a:latin typeface="+mj-lt"/>
              </a:rPr>
              <a:t>Prevention </a:t>
            </a:r>
            <a:r>
              <a:rPr lang="en-US" sz="3600" dirty="0">
                <a:latin typeface="+mj-lt"/>
              </a:rPr>
              <a:t>of worse impacts of severe natural disasters</a:t>
            </a:r>
          </a:p>
          <a:p>
            <a:pPr marL="400050">
              <a:lnSpc>
                <a:spcPct val="80000"/>
              </a:lnSpc>
              <a:buFont typeface="+mj-lt"/>
              <a:buAutoNum type="arabicPeriod"/>
              <a:defRPr/>
            </a:pPr>
            <a:endParaRPr lang="en-US" sz="1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695366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1" descr="http://www.economist.com/images/20030823/CFN965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50022"/>
          <a:stretch>
            <a:fillRect/>
          </a:stretch>
        </p:blipFill>
        <p:spPr>
          <a:xfrm>
            <a:off x="1811044" y="1387183"/>
            <a:ext cx="8034291" cy="5034182"/>
          </a:xfrm>
          <a:noFill/>
          <a:ln>
            <a:solidFill>
              <a:schemeClr val="accent1"/>
            </a:solidFill>
          </a:ln>
        </p:spPr>
      </p:pic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743200" y="6400800"/>
            <a:ext cx="7467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Source</a:t>
            </a:r>
            <a:r>
              <a:rPr lang="en-US" dirty="0"/>
              <a:t>:</a:t>
            </a:r>
            <a:r>
              <a:rPr lang="en-US" b="1" dirty="0"/>
              <a:t> “Catching up”</a:t>
            </a:r>
            <a:r>
              <a:rPr lang="en-US" dirty="0"/>
              <a:t> </a:t>
            </a:r>
            <a:r>
              <a:rPr lang="en-US" i="1" dirty="0"/>
              <a:t>The Economist Magazine</a:t>
            </a:r>
            <a:r>
              <a:rPr lang="en-US" dirty="0"/>
              <a:t>, Aug 21st 2003 </a:t>
            </a:r>
          </a:p>
        </p:txBody>
      </p:sp>
    </p:spTree>
    <p:extLst>
      <p:ext uri="{BB962C8B-B14F-4D97-AF65-F5344CB8AC3E}">
        <p14:creationId xmlns:p14="http://schemas.microsoft.com/office/powerpoint/2010/main" val="31798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Behavioral Response to Risk</a:t>
            </a:r>
          </a:p>
        </p:txBody>
      </p:sp>
      <p:pic>
        <p:nvPicPr>
          <p:cNvPr id="133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8641" y="1415003"/>
            <a:ext cx="36671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799" y="1415003"/>
            <a:ext cx="3651235" cy="2111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427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505959"/>
              </p:ext>
            </p:extLst>
          </p:nvPr>
        </p:nvGraphicFramePr>
        <p:xfrm>
          <a:off x="1735799" y="3662277"/>
          <a:ext cx="2382442" cy="3069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Microsoft Office Word 2007 Document" r:id="rId5" imgW="6768220" imgH="3139594" progId="Word.Document.12">
                  <p:embed/>
                </p:oleObj>
              </mc:Choice>
              <mc:Fallback>
                <p:oleObj name="Microsoft Office Word 2007 Document" r:id="rId5" imgW="6768220" imgH="313959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8800" b="13762"/>
                      <a:stretch>
                        <a:fillRect/>
                      </a:stretch>
                    </p:blipFill>
                    <p:spPr bwMode="auto">
                      <a:xfrm>
                        <a:off x="1735799" y="3662277"/>
                        <a:ext cx="2382442" cy="306999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5" descr="hamburger"/>
          <p:cNvPicPr>
            <a:picLocks noChangeAspect="1" noChangeArrowheads="1"/>
          </p:cNvPicPr>
          <p:nvPr/>
        </p:nvPicPr>
        <p:blipFill>
          <a:blip r:embed="rId7" cstate="print">
            <a:lum bright="-7000"/>
          </a:blip>
          <a:srcRect l="11716" t="5725" b="23955"/>
          <a:stretch>
            <a:fillRect/>
          </a:stretch>
        </p:blipFill>
        <p:spPr bwMode="auto">
          <a:xfrm>
            <a:off x="4398885" y="3983817"/>
            <a:ext cx="3240063" cy="216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www.jconoverjr.com/images/garbagebargemagazinestoryphoto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204" y="4075591"/>
            <a:ext cx="2450899" cy="269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73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870012" y="0"/>
            <a:ext cx="10963921" cy="88776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The Challenges </a:t>
            </a:r>
            <a:r>
              <a:rPr lang="en-US" dirty="0" smtClean="0"/>
              <a:t>of Climate </a:t>
            </a:r>
            <a:r>
              <a:rPr lang="en-US" dirty="0" smtClean="0"/>
              <a:t>Change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810000"/>
            <a:ext cx="1905000" cy="23812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7200" y="1524000"/>
            <a:ext cx="1995352" cy="199535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7200" y="3962400"/>
            <a:ext cx="1912076" cy="191207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1524001"/>
            <a:ext cx="2286000" cy="192024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6082" name="Picture 2" descr="http://www.vicmun.net/wp-content/uploads/2013/11/download-2.jpe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6" b="24433"/>
          <a:stretch/>
        </p:blipFill>
        <p:spPr bwMode="auto">
          <a:xfrm>
            <a:off x="4572000" y="3048000"/>
            <a:ext cx="334200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79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Opportunities To Stay Connected in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012" y="1752600"/>
            <a:ext cx="9416988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Become a Teaching Assistant for APEC100 and earn credit for the “</a:t>
            </a:r>
            <a:r>
              <a:rPr lang="en-US" dirty="0" smtClean="0"/>
              <a:t>Advanced Sustainable Development” independent study class.</a:t>
            </a:r>
          </a:p>
          <a:p>
            <a:endParaRPr lang="en-US" dirty="0"/>
          </a:p>
          <a:p>
            <a:r>
              <a:rPr lang="en-US" dirty="0" smtClean="0"/>
              <a:t>Do research </a:t>
            </a:r>
            <a:r>
              <a:rPr lang="en-US" dirty="0" smtClean="0"/>
              <a:t>internships </a:t>
            </a:r>
            <a:r>
              <a:rPr lang="en-US" dirty="0" smtClean="0"/>
              <a:t>with the Center for Experimental &amp; Applied Economics.</a:t>
            </a:r>
          </a:p>
          <a:p>
            <a:pPr lvl="1"/>
            <a:r>
              <a:rPr lang="en-US" dirty="0" smtClean="0"/>
              <a:t>Start as a volunteer</a:t>
            </a:r>
          </a:p>
          <a:p>
            <a:pPr lvl="1"/>
            <a:r>
              <a:rPr lang="en-US" dirty="0" smtClean="0"/>
              <a:t>Becom</a:t>
            </a:r>
            <a:r>
              <a:rPr lang="en-US" dirty="0" smtClean="0"/>
              <a:t>e one of the paid student interns working on research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Apply for a Master’s </a:t>
            </a:r>
            <a:r>
              <a:rPr lang="en-US" dirty="0" smtClean="0"/>
              <a:t>or PhD in UD’s Department of Applied Economics &amp; </a:t>
            </a:r>
            <a:r>
              <a:rPr lang="en-US" dirty="0" smtClean="0"/>
              <a:t>Statistics.  Successful applicants can earn:</a:t>
            </a:r>
            <a:endParaRPr lang="en-US" dirty="0" smtClean="0"/>
          </a:p>
          <a:p>
            <a:pPr lvl="1"/>
            <a:r>
              <a:rPr lang="en-US" dirty="0" smtClean="0"/>
              <a:t>Complete Tuition Waiver</a:t>
            </a:r>
          </a:p>
          <a:p>
            <a:pPr lvl="1"/>
            <a:r>
              <a:rPr lang="en-US" dirty="0" smtClean="0"/>
              <a:t>Living Expense Stipend</a:t>
            </a:r>
          </a:p>
          <a:p>
            <a:pPr lvl="1"/>
            <a:r>
              <a:rPr lang="en-US" dirty="0" smtClean="0"/>
              <a:t>Value of ~$44,000 per year.</a:t>
            </a:r>
          </a:p>
        </p:txBody>
      </p:sp>
    </p:spTree>
    <p:extLst>
      <p:ext uri="{BB962C8B-B14F-4D97-AF65-F5344CB8AC3E}">
        <p14:creationId xmlns:p14="http://schemas.microsoft.com/office/powerpoint/2010/main" val="39372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4100" y="329953"/>
            <a:ext cx="7467600" cy="838200"/>
          </a:xfrm>
        </p:spPr>
        <p:txBody>
          <a:bodyPr/>
          <a:lstStyle/>
          <a:p>
            <a:pPr algn="ctr"/>
            <a:r>
              <a:rPr lang="en-US" dirty="0" smtClean="0"/>
              <a:t>Where Do We Go From Here?</a:t>
            </a:r>
            <a:endParaRPr lang="en-US" dirty="0"/>
          </a:p>
        </p:txBody>
      </p:sp>
      <p:pic>
        <p:nvPicPr>
          <p:cNvPr id="4" name="Picture 5" descr="FL070319_D009j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60" y="2477615"/>
            <a:ext cx="6756179" cy="42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21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World of Paradox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tretch/>
        </p:blipFill>
        <p:spPr bwMode="auto">
          <a:xfrm>
            <a:off x="775162" y="2174875"/>
            <a:ext cx="34290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692726" y="1535113"/>
            <a:ext cx="4693661" cy="639762"/>
          </a:xfrm>
        </p:spPr>
        <p:txBody>
          <a:bodyPr/>
          <a:lstStyle/>
          <a:p>
            <a:r>
              <a:rPr lang="en-US" dirty="0" err="1" smtClean="0"/>
              <a:t>Mukesh</a:t>
            </a:r>
            <a:r>
              <a:rPr lang="en-US" dirty="0" smtClean="0"/>
              <a:t> </a:t>
            </a:r>
            <a:r>
              <a:rPr lang="en-US" dirty="0" err="1" smtClean="0"/>
              <a:t>Ambani’s</a:t>
            </a:r>
            <a:r>
              <a:rPr lang="en-US" dirty="0" smtClean="0"/>
              <a:t> home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802438" y="1535113"/>
            <a:ext cx="5389562" cy="639762"/>
          </a:xfrm>
        </p:spPr>
        <p:txBody>
          <a:bodyPr/>
          <a:lstStyle/>
          <a:p>
            <a:r>
              <a:rPr lang="en-US" dirty="0" err="1" smtClean="0"/>
              <a:t>Dharavi</a:t>
            </a:r>
            <a:r>
              <a:rPr lang="en-US" dirty="0" smtClean="0"/>
              <a:t>, India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5425" y="2219325"/>
            <a:ext cx="4346575" cy="326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8" descr="Map.jpg"/>
          <p:cNvPicPr>
            <a:picLocks noChangeAspect="1"/>
          </p:cNvPicPr>
          <p:nvPr/>
        </p:nvPicPr>
        <p:blipFill rotWithShape="1">
          <a:blip r:embed="rId4" cstate="print"/>
          <a:srcRect l="2793" t="31509" r="74674" b="8292"/>
          <a:stretch/>
        </p:blipFill>
        <p:spPr bwMode="auto">
          <a:xfrm>
            <a:off x="4605336" y="2219325"/>
            <a:ext cx="1562101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148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Largest 20 Cities in the World</a:t>
            </a:r>
            <a:br>
              <a:rPr lang="en-US" dirty="0"/>
            </a:br>
            <a:endParaRPr lang="en-US" sz="2000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145220" y="1069760"/>
            <a:ext cx="5160885" cy="502920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  <a:tabLst>
                <a:tab pos="228600" algn="l"/>
              </a:tabLst>
            </a:pPr>
            <a:r>
              <a:rPr lang="en-US" sz="1600" dirty="0"/>
              <a:t>1. 	Tokyo, Japan - 		28,025,000 </a:t>
            </a:r>
            <a:br>
              <a:rPr lang="en-US" sz="1600" dirty="0"/>
            </a:br>
            <a:r>
              <a:rPr lang="en-US" sz="1600" dirty="0"/>
              <a:t>2. 	Mexico City, Mexico - 	</a:t>
            </a:r>
            <a:r>
              <a:rPr lang="en-US" sz="1600" dirty="0"/>
              <a:t>18,131,000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3. 	Mumbai, India - 		18,042,000 </a:t>
            </a:r>
            <a:br>
              <a:rPr lang="en-US" sz="1600" dirty="0"/>
            </a:br>
            <a:r>
              <a:rPr lang="en-US" sz="1600" dirty="0"/>
              <a:t>4. 	</a:t>
            </a:r>
            <a:r>
              <a:rPr lang="en-US" sz="1600" dirty="0" err="1"/>
              <a:t>Sáo</a:t>
            </a:r>
            <a:r>
              <a:rPr lang="en-US" sz="1600" dirty="0"/>
              <a:t> Paulo, Brazil - 	</a:t>
            </a:r>
            <a:r>
              <a:rPr lang="en-US" sz="1600" dirty="0"/>
              <a:t>	17,711,000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5. 	New York City, USA - 	16,626,000 </a:t>
            </a:r>
            <a:br>
              <a:rPr lang="en-US" sz="1600" dirty="0"/>
            </a:br>
            <a:r>
              <a:rPr lang="en-US" sz="1600" dirty="0"/>
              <a:t>6. 	Shanghai, China - 		14,173,000 </a:t>
            </a:r>
            <a:br>
              <a:rPr lang="en-US" sz="1600" dirty="0"/>
            </a:br>
            <a:r>
              <a:rPr lang="en-US" sz="1600" dirty="0"/>
              <a:t>7. 	Lagos, Nigeria - 		13,488,000 </a:t>
            </a:r>
            <a:br>
              <a:rPr lang="en-US" sz="1600" dirty="0"/>
            </a:br>
            <a:r>
              <a:rPr lang="en-US" sz="1600" dirty="0"/>
              <a:t>8. 	</a:t>
            </a:r>
            <a:r>
              <a:rPr lang="en-US" sz="1600" dirty="0"/>
              <a:t>Los Angeles, USA - 	</a:t>
            </a:r>
            <a:r>
              <a:rPr lang="en-US" sz="1600" dirty="0" smtClean="0"/>
              <a:t>	13,129,000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9. 	</a:t>
            </a:r>
            <a:r>
              <a:rPr lang="en-US" sz="1600" dirty="0"/>
              <a:t>Calcutta, India - 		12,900,000 </a:t>
            </a:r>
            <a:br>
              <a:rPr lang="en-US" sz="1600" dirty="0"/>
            </a:br>
            <a:r>
              <a:rPr lang="en-US" sz="1600" dirty="0"/>
              <a:t>10. </a:t>
            </a:r>
            <a:r>
              <a:rPr lang="en-US" sz="1600" dirty="0"/>
              <a:t>Buenos </a:t>
            </a:r>
            <a:r>
              <a:rPr lang="en-US" sz="1600" dirty="0"/>
              <a:t>Aires, Argentina -	12,431,000</a:t>
            </a:r>
          </a:p>
          <a:p>
            <a:pPr marL="0" indent="0">
              <a:lnSpc>
                <a:spcPct val="110000"/>
              </a:lnSpc>
              <a:buNone/>
              <a:tabLst>
                <a:tab pos="228600" algn="l"/>
              </a:tabLst>
            </a:pPr>
            <a:r>
              <a:rPr lang="en-US" sz="1600" dirty="0"/>
              <a:t>11. </a:t>
            </a:r>
            <a:r>
              <a:rPr lang="en-US" sz="1600" dirty="0" err="1"/>
              <a:t>Seóul</a:t>
            </a:r>
            <a:r>
              <a:rPr lang="en-US" sz="1600" dirty="0"/>
              <a:t>, South Korea -	</a:t>
            </a:r>
            <a:r>
              <a:rPr lang="en-US" sz="1600" dirty="0"/>
              <a:t>12,215,000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12. </a:t>
            </a:r>
            <a:r>
              <a:rPr lang="en-US" sz="1600" dirty="0"/>
              <a:t>Beijing</a:t>
            </a:r>
            <a:r>
              <a:rPr lang="en-US" sz="1600" dirty="0"/>
              <a:t>, China - 		12,033,000 </a:t>
            </a:r>
            <a:br>
              <a:rPr lang="en-US" sz="1600" dirty="0"/>
            </a:br>
            <a:r>
              <a:rPr lang="en-US" sz="1600" dirty="0"/>
              <a:t>13. </a:t>
            </a:r>
            <a:r>
              <a:rPr lang="en-US" sz="1600" dirty="0"/>
              <a:t>Karachi</a:t>
            </a:r>
            <a:r>
              <a:rPr lang="en-US" sz="1600" dirty="0"/>
              <a:t>, Pakistan - 	</a:t>
            </a:r>
            <a:r>
              <a:rPr lang="en-US" sz="1600" dirty="0" smtClean="0"/>
              <a:t>11,774,000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14. </a:t>
            </a:r>
            <a:r>
              <a:rPr lang="en-US" sz="1600" dirty="0"/>
              <a:t>Delhi</a:t>
            </a:r>
            <a:r>
              <a:rPr lang="en-US" sz="1600" dirty="0"/>
              <a:t>, India - 		11,680,000 </a:t>
            </a:r>
            <a:br>
              <a:rPr lang="en-US" sz="1600" dirty="0"/>
            </a:br>
            <a:r>
              <a:rPr lang="en-US" sz="1600" dirty="0"/>
              <a:t>15. </a:t>
            </a:r>
            <a:r>
              <a:rPr lang="en-US" sz="1600" dirty="0"/>
              <a:t>Dhaka</a:t>
            </a:r>
            <a:r>
              <a:rPr lang="en-US" sz="1600" dirty="0"/>
              <a:t>, Bangladesh- 	</a:t>
            </a:r>
            <a:r>
              <a:rPr lang="en-US" sz="1600" dirty="0"/>
              <a:t>10,979,000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16. </a:t>
            </a:r>
            <a:r>
              <a:rPr lang="en-US" sz="1600" dirty="0"/>
              <a:t>Manila</a:t>
            </a:r>
            <a:r>
              <a:rPr lang="en-US" sz="1600" dirty="0"/>
              <a:t>, Philippines - 	</a:t>
            </a:r>
            <a:r>
              <a:rPr lang="en-US" sz="1600" dirty="0"/>
              <a:t>10,818,000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17. </a:t>
            </a:r>
            <a:r>
              <a:rPr lang="en-US" sz="1600" dirty="0"/>
              <a:t>Cairo</a:t>
            </a:r>
            <a:r>
              <a:rPr lang="en-US" sz="1600" dirty="0"/>
              <a:t>, Egypt - 		10,772,000 </a:t>
            </a:r>
            <a:br>
              <a:rPr lang="en-US" sz="1600" dirty="0"/>
            </a:br>
            <a:r>
              <a:rPr lang="en-US" sz="1600" dirty="0"/>
              <a:t>18. </a:t>
            </a:r>
            <a:r>
              <a:rPr lang="en-US" sz="1600" dirty="0" err="1"/>
              <a:t>Õsaka</a:t>
            </a:r>
            <a:r>
              <a:rPr lang="en-US" sz="1600" dirty="0"/>
              <a:t>, Japan - 		10,609,000 </a:t>
            </a:r>
            <a:br>
              <a:rPr lang="en-US" sz="1600" dirty="0"/>
            </a:br>
            <a:r>
              <a:rPr lang="en-US" sz="1600" dirty="0"/>
              <a:t>19. </a:t>
            </a:r>
            <a:r>
              <a:rPr lang="en-US" sz="1600" dirty="0"/>
              <a:t>Rio </a:t>
            </a:r>
            <a:r>
              <a:rPr lang="en-US" sz="1600" dirty="0"/>
              <a:t>de Janeiro, Brazil- 	</a:t>
            </a:r>
            <a:r>
              <a:rPr lang="en-US" sz="1600" dirty="0"/>
              <a:t>10,556,000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20. </a:t>
            </a:r>
            <a:r>
              <a:rPr lang="en-US" sz="1600" dirty="0"/>
              <a:t>Tianjin</a:t>
            </a:r>
            <a:r>
              <a:rPr lang="en-US" sz="1600" dirty="0"/>
              <a:t>, China - 		10,239,000 </a:t>
            </a:r>
          </a:p>
        </p:txBody>
      </p:sp>
      <p:pic>
        <p:nvPicPr>
          <p:cNvPr id="5" name="Picture 2" descr="C:\Documents and Settings\messer\My Documents\Cropper Captures\CropperCapture[6]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1371600"/>
            <a:ext cx="3543300" cy="3561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6705600" y="5105401"/>
            <a:ext cx="3657600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chemeClr val="tx2"/>
                </a:solidFill>
              </a:rPr>
              <a:t>If the World was a 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chemeClr val="tx2"/>
                </a:solidFill>
              </a:rPr>
              <a:t>Village of 100 People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kern="0" dirty="0">
              <a:solidFill>
                <a:schemeClr val="tx2"/>
              </a:solidFill>
            </a:endParaRP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kern="0" dirty="0">
              <a:solidFill>
                <a:schemeClr val="tx2"/>
              </a:solidFill>
            </a:endParaRP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32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01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CA" dirty="0" smtClean="0">
                <a:solidFill>
                  <a:srgbClr val="36241A"/>
                </a:solidFill>
              </a:rPr>
              <a:t>HIV </a:t>
            </a:r>
            <a:r>
              <a:rPr lang="fr-CA" dirty="0" err="1" smtClean="0">
                <a:solidFill>
                  <a:srgbClr val="36241A"/>
                </a:solidFill>
              </a:rPr>
              <a:t>Prevalence</a:t>
            </a:r>
            <a:r>
              <a:rPr lang="fr-CA" dirty="0" smtClean="0">
                <a:solidFill>
                  <a:srgbClr val="36241A"/>
                </a:solidFill>
              </a:rPr>
              <a:t> and Stigma</a:t>
            </a:r>
            <a:endParaRPr lang="fr-FR" dirty="0" smtClean="0">
              <a:solidFill>
                <a:srgbClr val="36241A"/>
              </a:solidFill>
            </a:endParaRPr>
          </a:p>
        </p:txBody>
      </p:sp>
      <p:pic>
        <p:nvPicPr>
          <p:cNvPr id="1026" name="Picture 2" descr="File:HIV Epid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600200"/>
            <a:ext cx="8839200" cy="4648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37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533400"/>
            <a:ext cx="8305800" cy="1143000"/>
          </a:xfrm>
        </p:spPr>
        <p:txBody>
          <a:bodyPr/>
          <a:lstStyle/>
          <a:p>
            <a:pPr algn="ctr" eaLnBrk="1" hangingPunct="1"/>
            <a:r>
              <a:rPr lang="en-US" sz="3600" dirty="0"/>
              <a:t>Humanistic and Naturalist Ethics</a:t>
            </a:r>
            <a:endParaRPr lang="en-US" dirty="0" smtClean="0"/>
          </a:p>
        </p:txBody>
      </p:sp>
      <p:pic>
        <p:nvPicPr>
          <p:cNvPr id="18435" name="Picture 4" descr="Elephant and kee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2709169"/>
            <a:ext cx="2944813" cy="2975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5" descr="hor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983" y="2709169"/>
            <a:ext cx="3505200" cy="2942908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91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05800" y="6381750"/>
            <a:ext cx="2133600" cy="476250"/>
          </a:xfrm>
        </p:spPr>
        <p:txBody>
          <a:bodyPr/>
          <a:lstStyle/>
          <a:p>
            <a:pPr>
              <a:defRPr/>
            </a:pPr>
            <a:fld id="{E71B829B-6932-438D-85FC-1E67D09D124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2057400" y="457201"/>
          <a:ext cx="8077200" cy="5943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3" descr="TR00363_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315201" y="3276601"/>
            <a:ext cx="2519363" cy="2532063"/>
          </a:xfrm>
          <a:noFill/>
        </p:spPr>
      </p:pic>
    </p:spTree>
    <p:extLst>
      <p:ext uri="{BB962C8B-B14F-4D97-AF65-F5344CB8AC3E}">
        <p14:creationId xmlns:p14="http://schemas.microsoft.com/office/powerpoint/2010/main" val="198596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8326" y="122236"/>
            <a:ext cx="8534400" cy="1143000"/>
          </a:xfrm>
        </p:spPr>
        <p:txBody>
          <a:bodyPr/>
          <a:lstStyle/>
          <a:p>
            <a:pPr algn="ctr" eaLnBrk="1" hangingPunct="1"/>
            <a:r>
              <a:rPr lang="en-US" sz="3600" dirty="0"/>
              <a:t>Will We Exhaust the Earth’s Resources?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467601" y="1143001"/>
            <a:ext cx="2905125" cy="3687763"/>
          </a:xfrm>
        </p:spPr>
      </p:pic>
      <p:pic>
        <p:nvPicPr>
          <p:cNvPr id="16388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grayscl/>
          </a:blip>
          <a:srcRect/>
          <a:stretch>
            <a:fillRect/>
          </a:stretch>
        </p:blipFill>
        <p:spPr>
          <a:xfrm>
            <a:off x="4267201" y="2362201"/>
            <a:ext cx="3254375" cy="3687763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EF6AC7-4FAB-4A6E-839E-08EAAA31BE7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524000"/>
            <a:ext cx="260508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7213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EC Final" id="{6D5C0D4E-686E-4FF2-836B-47B1FA62D1BC}" vid="{F622C1B2-A808-4B52-819C-88E430BA9E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APEC Final[1]</Template>
  <TotalTime>183</TotalTime>
  <Words>407</Words>
  <Application>Microsoft Office PowerPoint</Application>
  <PresentationFormat>Widescreen</PresentationFormat>
  <Paragraphs>111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Garamond</vt:lpstr>
      <vt:lpstr>Times New Roman</vt:lpstr>
      <vt:lpstr>Wingdings</vt:lpstr>
      <vt:lpstr>Theme3</vt:lpstr>
      <vt:lpstr>Microsoft Office Word 2007 Document</vt:lpstr>
      <vt:lpstr>APEC 100 Sustainable Development</vt:lpstr>
      <vt:lpstr>Opportunities To Stay Connected in the Future</vt:lpstr>
      <vt:lpstr>Where Do We Go From Here?</vt:lpstr>
      <vt:lpstr>A World of Paradox</vt:lpstr>
      <vt:lpstr>Largest 20 Cities in the World </vt:lpstr>
      <vt:lpstr>HIV Prevalence and Stigma</vt:lpstr>
      <vt:lpstr>Humanistic and Naturalist Ethics</vt:lpstr>
      <vt:lpstr>PowerPoint Presentation</vt:lpstr>
      <vt:lpstr>Will We Exhaust the Earth’s Resources? </vt:lpstr>
      <vt:lpstr>PowerPoint Presentation</vt:lpstr>
      <vt:lpstr>Negative Externalities: What to Do?</vt:lpstr>
      <vt:lpstr> Economic Benefits of Protecting Natural Systems and Green Infrastructure</vt:lpstr>
      <vt:lpstr>Preserving Nature: Delaware Wild Lands</vt:lpstr>
      <vt:lpstr>Strategic Conservation in Pangaea</vt:lpstr>
      <vt:lpstr>The Successes and Challenges  of the Green Revolution  The challenge of process labeling  </vt:lpstr>
      <vt:lpstr>Nine Factors to Improve Human Welfare</vt:lpstr>
      <vt:lpstr>PowerPoint Presentation</vt:lpstr>
      <vt:lpstr>Behavioral Response to Risk</vt:lpstr>
      <vt:lpstr>The Challenges of Climate Change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Kent Messer</dc:creator>
  <cp:lastModifiedBy>Kent Messer</cp:lastModifiedBy>
  <cp:revision>19</cp:revision>
  <dcterms:created xsi:type="dcterms:W3CDTF">2016-08-11T13:37:55Z</dcterms:created>
  <dcterms:modified xsi:type="dcterms:W3CDTF">2017-01-03T22:44:56Z</dcterms:modified>
</cp:coreProperties>
</file>